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Robo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regular.fntdata"/><Relationship Id="rId25" Type="http://schemas.openxmlformats.org/officeDocument/2006/relationships/slide" Target="slides/slide20.xml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106e3fd6c4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106e3fd6c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1027efa23a_0_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1027efa23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108d1a70a3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108d1a70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106e3fd6c4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106e3fd6c4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1027efa23a_0_2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1027efa23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1027efa23a_0_3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1027efa23a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106e3fd6c4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106e3fd6c4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1027efa23a_0_4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1027efa23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1027efa23a_0_3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1027efa23a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108d1a70a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108d1a70a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c6f73a04f_0_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c6f73a04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c6f73a04f_0_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c6f73a04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106e3fd6c4_0_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106e3fd6c4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1027efa23a_0_2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1027efa23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106e3fd6c4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106e3fd6c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c6f73a04f_0_2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c6f73a04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1027efa23a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1027efa23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1027efa23a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1027efa23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1027efa23a_0_1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1027efa23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jpg"/><Relationship Id="rId4" Type="http://schemas.openxmlformats.org/officeDocument/2006/relationships/image" Target="../media/image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Online Owner Week Reservations</a:t>
            </a:r>
            <a:endParaRPr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Save the Date: April 24, 2023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QUIZ!</a:t>
            </a:r>
            <a:endParaRPr/>
          </a:p>
        </p:txBody>
      </p:sp>
      <p:sp>
        <p:nvSpPr>
          <p:cNvPr id="129" name="Google Shape;129;p22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True or False: 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If an owner books back-to-back weeks, it will be booked as one reservation.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Grand Central Logins</a:t>
            </a:r>
            <a:endParaRPr/>
          </a:p>
        </p:txBody>
      </p:sp>
      <p:sp>
        <p:nvSpPr>
          <p:cNvPr id="135" name="Google Shape;135;p23"/>
          <p:cNvSpPr txBox="1"/>
          <p:nvPr>
            <p:ph idx="1" type="body"/>
          </p:nvPr>
        </p:nvSpPr>
        <p:spPr>
          <a:xfrm>
            <a:off x="471900" y="183972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Each owner and co-owner can/should have their own logins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Must be Active (active, future cxl, pipeline) to log 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owners forget their password: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They can click Forgot Password on GC login page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If they call us, send password reset through Owner Profiles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they know their logins, but want to change password: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Ownership-&gt;Account-&gt;Forgot Password tab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OR cannot see this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they call on </a:t>
            </a:r>
            <a:r>
              <a:rPr lang="en"/>
              <a:t>booking</a:t>
            </a:r>
            <a:r>
              <a:rPr lang="en"/>
              <a:t> morning: </a:t>
            </a:r>
            <a:r>
              <a:rPr lang="en" sz="1400"/>
              <a:t>Secure their week first, then help with logins</a:t>
            </a:r>
            <a:endParaRPr/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Rescheduling Owner Weeks</a:t>
            </a:r>
            <a:endParaRPr/>
          </a:p>
        </p:txBody>
      </p:sp>
      <p:sp>
        <p:nvSpPr>
          <p:cNvPr id="141" name="Google Shape;141;p24"/>
          <p:cNvSpPr txBox="1"/>
          <p:nvPr>
            <p:ph idx="1" type="body"/>
          </p:nvPr>
        </p:nvSpPr>
        <p:spPr>
          <a:xfrm>
            <a:off x="471900" y="183972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Owners can cancel and rebook online, but best practice is to call us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Internal Process: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Add usage in TSW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Check availability on GC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If something is available- book and confirm with owner! 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Cancel previous rez and DO NOT return usage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If nothing available, advise they still have previous reservation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Remove added usage in TSW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QUIZ!</a:t>
            </a:r>
            <a:endParaRPr/>
          </a:p>
        </p:txBody>
      </p:sp>
      <p:sp>
        <p:nvSpPr>
          <p:cNvPr id="147" name="Google Shape;147;p25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rescheduling an owner week you should: </a:t>
            </a:r>
            <a:endParaRPr/>
          </a:p>
          <a:p>
            <a:pPr indent="-342900" lvl="0" marL="457200" rtl="0" algn="ctr">
              <a:spcBef>
                <a:spcPts val="1600"/>
              </a:spcBef>
              <a:spcAft>
                <a:spcPts val="0"/>
              </a:spcAft>
              <a:buSzPts val="1800"/>
              <a:buAutoNum type="alphaUcParenR"/>
            </a:pPr>
            <a:r>
              <a:rPr lang="en"/>
              <a:t>Cancel first, then search for options in Grand Central</a:t>
            </a:r>
            <a:endParaRPr/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AutoNum type="alphaUcParenR"/>
            </a:pPr>
            <a:r>
              <a:rPr lang="en"/>
              <a:t>Add usage in TSW, then search in Grand Central (do not cancel rez)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Grand Timber Lodge</a:t>
            </a:r>
            <a:endParaRPr/>
          </a:p>
        </p:txBody>
      </p:sp>
      <p:sp>
        <p:nvSpPr>
          <p:cNvPr id="153" name="Google Shape;153;p26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GTL Winter and Summer owners will use BiGVARS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Any owners who do not utilize ARS will use season search AFTER confirmation emails are sent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Spring/Fall 2024 booking day is April 22, 2023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Spring/Fall owners will call on Saturday to book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If they do not book on Saturday, they can book online starting Monday, April 24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Moving forward, Spring/Fall will utilize online OWR season search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BGV ARM: Delinquent Owners</a:t>
            </a:r>
            <a:endParaRPr/>
          </a:p>
        </p:txBody>
      </p:sp>
      <p:sp>
        <p:nvSpPr>
          <p:cNvPr id="159" name="Google Shape;159;p2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Delinquent owners will be allowed to book on Grand Central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they have not paid, or set up payment plan, within 1 business day, their week will be cancelled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Exact internal process TBD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Advisements added to booking process (4x)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Owner must agree to terms of delinquent booking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Will receive additional email stating that they agreed to terms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Note dropped in TSW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QUIZ!</a:t>
            </a:r>
            <a:endParaRPr/>
          </a:p>
        </p:txBody>
      </p:sp>
      <p:sp>
        <p:nvSpPr>
          <p:cNvPr id="165" name="Google Shape;165;p28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owners do for GTL Spring/Fall 2024 booking day? </a:t>
            </a:r>
            <a:endParaRPr/>
          </a:p>
          <a:p>
            <a:pPr indent="-342900" lvl="0" marL="457200" rtl="0" algn="ctr">
              <a:spcBef>
                <a:spcPts val="1600"/>
              </a:spcBef>
              <a:spcAft>
                <a:spcPts val="0"/>
              </a:spcAft>
              <a:buSzPts val="1800"/>
              <a:buAutoNum type="alphaUcParenR"/>
            </a:pPr>
            <a:r>
              <a:rPr lang="en"/>
              <a:t>Book online on Saturday, April 22</a:t>
            </a:r>
            <a:endParaRPr/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AutoNum type="alphaUcParenR"/>
            </a:pPr>
            <a:r>
              <a:rPr lang="en"/>
              <a:t>Call OR on Saturday, April 22</a:t>
            </a:r>
            <a:endParaRPr/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AutoNum type="alphaUcParenR"/>
            </a:pPr>
            <a:r>
              <a:rPr lang="en"/>
              <a:t>Wait until Monday and book online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Adding Amenities</a:t>
            </a:r>
            <a:endParaRPr/>
          </a:p>
        </p:txBody>
      </p:sp>
      <p:sp>
        <p:nvSpPr>
          <p:cNvPr id="171" name="Google Shape;171;p29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Two ways: 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During booking process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Add: High Chair, Dog-Friendly Unit (club only), Pack-n-Play, Request ADA, Rollaway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Additional requests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Through My Reservations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Can be added at any point after booking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Drops note into TSW reservation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Sends email to CS inbox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0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CS Inbox: Auditing Online Owner Weeks</a:t>
            </a:r>
            <a:endParaRPr/>
          </a:p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Check: correct contract usage, year, season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If needed, combine consecutive weeks (mirror BT)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Notes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Send new confirmation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Reply with Owner Week Combined template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/>
              <a:t>Rez Prefs</a:t>
            </a:r>
            <a:endParaRPr b="1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Booked by </a:t>
            </a:r>
            <a:r>
              <a:rPr lang="en" u="sng"/>
              <a:t>owner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Booked by </a:t>
            </a:r>
            <a:r>
              <a:rPr lang="en" u="sng"/>
              <a:t>OR agent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Add Owner Week Audit Note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78" name="Google Shape;17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0284" y="1024025"/>
            <a:ext cx="4523716" cy="2775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6425" y="1611641"/>
            <a:ext cx="4587093" cy="2804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QUIZ!</a:t>
            </a:r>
            <a:endParaRPr/>
          </a:p>
        </p:txBody>
      </p:sp>
      <p:sp>
        <p:nvSpPr>
          <p:cNvPr id="185" name="Google Shape;185;p3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can you double-check who is responsible for accommodating preferences when an owner week is booked online? </a:t>
            </a:r>
            <a:endParaRPr/>
          </a:p>
          <a:p>
            <a:pPr indent="-342900" lvl="0" marL="457200" rtl="0" algn="ctr">
              <a:spcBef>
                <a:spcPts val="1600"/>
              </a:spcBef>
              <a:spcAft>
                <a:spcPts val="0"/>
              </a:spcAft>
              <a:buSzPts val="1800"/>
              <a:buAutoNum type="alphaUcParenR"/>
            </a:pPr>
            <a:r>
              <a:rPr lang="en"/>
              <a:t>CS Email</a:t>
            </a:r>
            <a:endParaRPr/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AutoNum type="alphaUcParenR"/>
            </a:pPr>
            <a:r>
              <a:rPr lang="en"/>
              <a:t>Grand Central</a:t>
            </a:r>
            <a:endParaRPr/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AutoNum type="alphaUcParenR"/>
            </a:pPr>
            <a:r>
              <a:rPr lang="en"/>
              <a:t>Online Owner Week Note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Online OWR</a:t>
            </a:r>
            <a:endParaRPr/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Roll-out Monday, April 24, 2023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Char char="○"/>
            </a:pPr>
            <a:r>
              <a:rPr lang="en">
                <a:solidFill>
                  <a:srgbClr val="FF0000"/>
                </a:solidFill>
              </a:rPr>
              <a:t>24 Days Away!</a:t>
            </a:r>
            <a:br>
              <a:rPr lang="en">
                <a:solidFill>
                  <a:srgbClr val="FF0000"/>
                </a:solidFill>
              </a:rPr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Consistent Terminology: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Quick Book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Season Search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Dog-Friendly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2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Questions? </a:t>
            </a:r>
            <a:endParaRPr sz="3000"/>
          </a:p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26652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 </a:t>
            </a:r>
            <a:endParaRPr sz="1400"/>
          </a:p>
        </p:txBody>
      </p:sp>
      <p:pic>
        <p:nvPicPr>
          <p:cNvPr descr="Black and white upward shot of Golden Gate Bridge" id="192" name="Google Shape;192;p32"/>
          <p:cNvPicPr preferRelativeResize="0"/>
          <p:nvPr/>
        </p:nvPicPr>
        <p:blipFill rotWithShape="1">
          <a:blip r:embed="rId3">
            <a:alphaModFix/>
          </a:blip>
          <a:srcRect b="0" l="19071" r="4853" t="9"/>
          <a:stretch/>
        </p:blipFill>
        <p:spPr>
          <a:xfrm>
            <a:off x="3274676" y="0"/>
            <a:ext cx="5869325" cy="5143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2525" y="0"/>
            <a:ext cx="64514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FAQs/Talking Points for Owners </a:t>
            </a:r>
            <a:endParaRPr/>
          </a:p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I still call? 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Why did we move to an online system?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Why aren’t Club Points available online?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an owner and co-owner both book at the same time?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is best practice for </a:t>
            </a:r>
            <a:r>
              <a:rPr lang="en"/>
              <a:t>booking morning?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I reschedule my week online?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Will the system be able to handle a busy booking morning?  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Owner Communication Schedule and Resources </a:t>
            </a:r>
            <a:endParaRPr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Added info to owner newsletter- February, March, April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Emailed all affected owners: March 10, March 15, March 22, March 29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Email to all owners without GC logins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Sending physical postcard to Spring/Fall GC8/GL7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Announced on resort Facebook and HOA Facebook pages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Added pop-up to Grand Central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Added info to booking reminders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Emailing Spring/Fall 3 times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QUIZ!</a:t>
            </a:r>
            <a:endParaRPr/>
          </a:p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True or False: 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GC8 and GL7 weeks will be available on booking mornings at 9 a.m. MT.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Quick Book</a:t>
            </a:r>
            <a:endParaRPr/>
          </a:p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226075" y="1465800"/>
            <a:ext cx="29547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Used for: </a:t>
            </a:r>
            <a:endParaRPr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GL7 and GC8 booking mornings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to: </a:t>
            </a:r>
            <a:endParaRPr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/>
              <a:t>Reservations-&gt;Book Owner Week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/>
              <a:t>Select resort and season 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/>
              <a:t>Utilize “quick book” section to select current week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/>
              <a:t>All rules are built in 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/>
              <a:t>Once you click ‘reserve’ you will have 14 minutes to finalize</a:t>
            </a:r>
            <a:endParaRPr/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9625" y="747351"/>
            <a:ext cx="5616599" cy="159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9625" y="2607550"/>
            <a:ext cx="5616600" cy="1361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226078" y="90875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Season Search</a:t>
            </a:r>
            <a:endParaRPr/>
          </a:p>
        </p:txBody>
      </p:sp>
      <p:sp>
        <p:nvSpPr>
          <p:cNvPr id="106" name="Google Shape;106;p19"/>
          <p:cNvSpPr txBox="1"/>
          <p:nvPr>
            <p:ph idx="1" type="body"/>
          </p:nvPr>
        </p:nvSpPr>
        <p:spPr>
          <a:xfrm>
            <a:off x="226075" y="990000"/>
            <a:ext cx="29763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Used for: </a:t>
            </a:r>
            <a:endParaRPr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GL7/GC8 non-booking mornings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Booking morning when week is full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GTL spring/fall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GTL post-ARS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to: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Reservations-&gt;Book Owner Week</a:t>
            </a:r>
            <a:endParaRPr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Select Season &amp; Year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Select check-in, and check-out and Search Availability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Any/all availability within date range will show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Once you click Reserve, you will have 14 minutes to complete</a:t>
            </a:r>
            <a:endParaRPr/>
          </a:p>
        </p:txBody>
      </p:sp>
      <p:pic>
        <p:nvPicPr>
          <p:cNvPr id="107" name="Google Shape;1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7825" y="90875"/>
            <a:ext cx="4079426" cy="298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8550" y="3153250"/>
            <a:ext cx="5597974" cy="186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226078" y="12695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Multiple Reservations</a:t>
            </a:r>
            <a:endParaRPr/>
          </a:p>
        </p:txBody>
      </p:sp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226075" y="990000"/>
            <a:ext cx="29907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Used for: </a:t>
            </a:r>
            <a:endParaRPr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Booking multiple reservations in one transaction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to: </a:t>
            </a:r>
            <a:endParaRPr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Reservations-&gt;Book Owner Week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Select Season &amp; Year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Search availability 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Click reserve on first week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When given the option, select Book More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Search availability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Click reserve on second week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Both weeks will be added to your cart for 14 minutes</a:t>
            </a:r>
            <a:endParaRPr/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0175" y="892900"/>
            <a:ext cx="5622425" cy="35383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Consecutive Reservations</a:t>
            </a:r>
            <a:endParaRPr/>
          </a:p>
        </p:txBody>
      </p:sp>
      <p:sp>
        <p:nvSpPr>
          <p:cNvPr id="121" name="Google Shape;121;p21"/>
          <p:cNvSpPr txBox="1"/>
          <p:nvPr>
            <p:ph idx="1" type="body"/>
          </p:nvPr>
        </p:nvSpPr>
        <p:spPr>
          <a:xfrm>
            <a:off x="226075" y="1311200"/>
            <a:ext cx="29403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Used for: </a:t>
            </a:r>
            <a:endParaRPr/>
          </a:p>
          <a:p>
            <a:pPr indent="-304800" lvl="0" marL="457200" rtl="0" algn="l">
              <a:spcBef>
                <a:spcPts val="16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Owners with multiple contracts of the same size unit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How To: </a:t>
            </a:r>
            <a:endParaRPr/>
          </a:p>
          <a:p>
            <a:pPr indent="-304800" lvl="0" marL="457200" rtl="0" algn="l">
              <a:spcBef>
                <a:spcPts val="16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 </a:t>
            </a:r>
            <a:r>
              <a:rPr lang="en"/>
              <a:t>Reservations-&gt;Book Owner Week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Select Season &amp; Year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Select week 1 with Quick Book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>
                <a:solidFill>
                  <a:srgbClr val="FF0000"/>
                </a:solidFill>
              </a:rPr>
              <a:t>OWNERS</a:t>
            </a:r>
            <a:r>
              <a:rPr b="1" lang="en"/>
              <a:t>: </a:t>
            </a:r>
            <a:endParaRPr b="1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en"/>
              <a:t>Select book more</a:t>
            </a:r>
            <a:endParaRPr b="1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en"/>
              <a:t>Click EXTEND ONE WEEK</a:t>
            </a:r>
            <a:endParaRPr b="1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en"/>
              <a:t>Finalize both </a:t>
            </a:r>
            <a:endParaRPr b="1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"/>
              <a:t>OWNER RELATIONS: </a:t>
            </a:r>
            <a:endParaRPr b="1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en"/>
              <a:t>Book week 1</a:t>
            </a:r>
            <a:endParaRPr b="1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b="1" lang="en"/>
              <a:t>Extend manually in TSW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2575" y="109100"/>
            <a:ext cx="5672824" cy="1937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9488" y="2126683"/>
            <a:ext cx="4478989" cy="2792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